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12"/>
  </p:notesMasterIdLst>
  <p:sldIdLst>
    <p:sldId id="256" r:id="rId2"/>
    <p:sldId id="257" r:id="rId3"/>
    <p:sldId id="258" r:id="rId4"/>
    <p:sldId id="259" r:id="rId5"/>
    <p:sldId id="262" r:id="rId6"/>
    <p:sldId id="263" r:id="rId7"/>
    <p:sldId id="261" r:id="rId8"/>
    <p:sldId id="264" r:id="rId9"/>
    <p:sldId id="265" r:id="rId10"/>
    <p:sldId id="2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udent1" initials="s" lastIdx="1" clrIdx="0">
    <p:extLst>
      <p:ext uri="{19B8F6BF-5375-455C-9EA6-DF929625EA0E}">
        <p15:presenceInfo xmlns:p15="http://schemas.microsoft.com/office/powerpoint/2012/main" userId="student1"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876"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21E07-B1C8-4A69-8003-7FCF8EF20041}" type="datetimeFigureOut">
              <a:rPr lang="en-US" smtClean="0"/>
              <a:t>5/25/2018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C4F74F-9BC1-40C6-8830-2A189E56EF03}" type="slidenum">
              <a:rPr lang="en-US" smtClean="0"/>
              <a:t>‹#›</a:t>
            </a:fld>
            <a:endParaRPr lang="en-US"/>
          </a:p>
        </p:txBody>
      </p:sp>
    </p:spTree>
    <p:extLst>
      <p:ext uri="{BB962C8B-B14F-4D97-AF65-F5344CB8AC3E}">
        <p14:creationId xmlns:p14="http://schemas.microsoft.com/office/powerpoint/2010/main" val="1277657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C4F74F-9BC1-40C6-8830-2A189E56EF03}" type="slidenum">
              <a:rPr lang="en-US" smtClean="0"/>
              <a:t>6</a:t>
            </a:fld>
            <a:endParaRPr lang="en-US"/>
          </a:p>
        </p:txBody>
      </p:sp>
    </p:spTree>
    <p:extLst>
      <p:ext uri="{BB962C8B-B14F-4D97-AF65-F5344CB8AC3E}">
        <p14:creationId xmlns:p14="http://schemas.microsoft.com/office/powerpoint/2010/main" val="3064532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8B9D4F5-0C9E-4887-ABBD-F5A2FE00625C}" type="datetimeFigureOut">
              <a:rPr lang="en-US" smtClean="0"/>
              <a:t>5/25/2018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E6AC3-423D-4CE0-8873-793D0F557031}" type="slidenum">
              <a:rPr lang="en-US" smtClean="0"/>
              <a:t>‹#›</a:t>
            </a:fld>
            <a:endParaRPr lang="en-US"/>
          </a:p>
        </p:txBody>
      </p:sp>
    </p:spTree>
    <p:extLst>
      <p:ext uri="{BB962C8B-B14F-4D97-AF65-F5344CB8AC3E}">
        <p14:creationId xmlns:p14="http://schemas.microsoft.com/office/powerpoint/2010/main" val="121580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B9D4F5-0C9E-4887-ABBD-F5A2FE00625C}" type="datetimeFigureOut">
              <a:rPr lang="en-US" smtClean="0"/>
              <a:t>5/25/2018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E6AC3-423D-4CE0-8873-793D0F557031}" type="slidenum">
              <a:rPr lang="en-US" smtClean="0"/>
              <a:t>‹#›</a:t>
            </a:fld>
            <a:endParaRPr lang="en-US"/>
          </a:p>
        </p:txBody>
      </p:sp>
    </p:spTree>
    <p:extLst>
      <p:ext uri="{BB962C8B-B14F-4D97-AF65-F5344CB8AC3E}">
        <p14:creationId xmlns:p14="http://schemas.microsoft.com/office/powerpoint/2010/main" val="3246699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B9D4F5-0C9E-4887-ABBD-F5A2FE00625C}" type="datetimeFigureOut">
              <a:rPr lang="en-US" smtClean="0"/>
              <a:t>5/25/2018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E6AC3-423D-4CE0-8873-793D0F55703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91373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B9D4F5-0C9E-4887-ABBD-F5A2FE00625C}" type="datetimeFigureOut">
              <a:rPr lang="en-US" smtClean="0"/>
              <a:t>5/25/2018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E6AC3-423D-4CE0-8873-793D0F557031}" type="slidenum">
              <a:rPr lang="en-US" smtClean="0"/>
              <a:t>‹#›</a:t>
            </a:fld>
            <a:endParaRPr lang="en-US"/>
          </a:p>
        </p:txBody>
      </p:sp>
    </p:spTree>
    <p:extLst>
      <p:ext uri="{BB962C8B-B14F-4D97-AF65-F5344CB8AC3E}">
        <p14:creationId xmlns:p14="http://schemas.microsoft.com/office/powerpoint/2010/main" val="11758307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B9D4F5-0C9E-4887-ABBD-F5A2FE00625C}" type="datetimeFigureOut">
              <a:rPr lang="en-US" smtClean="0"/>
              <a:t>5/25/2018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E6AC3-423D-4CE0-8873-793D0F55703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45954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B9D4F5-0C9E-4887-ABBD-F5A2FE00625C}" type="datetimeFigureOut">
              <a:rPr lang="en-US" smtClean="0"/>
              <a:t>5/25/2018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E6AC3-423D-4CE0-8873-793D0F557031}" type="slidenum">
              <a:rPr lang="en-US" smtClean="0"/>
              <a:t>‹#›</a:t>
            </a:fld>
            <a:endParaRPr lang="en-US"/>
          </a:p>
        </p:txBody>
      </p:sp>
    </p:spTree>
    <p:extLst>
      <p:ext uri="{BB962C8B-B14F-4D97-AF65-F5344CB8AC3E}">
        <p14:creationId xmlns:p14="http://schemas.microsoft.com/office/powerpoint/2010/main" val="985366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B9D4F5-0C9E-4887-ABBD-F5A2FE00625C}" type="datetimeFigureOut">
              <a:rPr lang="en-US" smtClean="0"/>
              <a:t>5/25/2018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E6AC3-423D-4CE0-8873-793D0F557031}" type="slidenum">
              <a:rPr lang="en-US" smtClean="0"/>
              <a:t>‹#›</a:t>
            </a:fld>
            <a:endParaRPr lang="en-US"/>
          </a:p>
        </p:txBody>
      </p:sp>
    </p:spTree>
    <p:extLst>
      <p:ext uri="{BB962C8B-B14F-4D97-AF65-F5344CB8AC3E}">
        <p14:creationId xmlns:p14="http://schemas.microsoft.com/office/powerpoint/2010/main" val="28815959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B9D4F5-0C9E-4887-ABBD-F5A2FE00625C}" type="datetimeFigureOut">
              <a:rPr lang="en-US" smtClean="0"/>
              <a:t>5/25/2018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E6AC3-423D-4CE0-8873-793D0F557031}" type="slidenum">
              <a:rPr lang="en-US" smtClean="0"/>
              <a:t>‹#›</a:t>
            </a:fld>
            <a:endParaRPr lang="en-US"/>
          </a:p>
        </p:txBody>
      </p:sp>
    </p:spTree>
    <p:extLst>
      <p:ext uri="{BB962C8B-B14F-4D97-AF65-F5344CB8AC3E}">
        <p14:creationId xmlns:p14="http://schemas.microsoft.com/office/powerpoint/2010/main" val="114842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B9D4F5-0C9E-4887-ABBD-F5A2FE00625C}" type="datetimeFigureOut">
              <a:rPr lang="en-US" smtClean="0"/>
              <a:t>5/25/2018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E6AC3-423D-4CE0-8873-793D0F557031}" type="slidenum">
              <a:rPr lang="en-US" smtClean="0"/>
              <a:t>‹#›</a:t>
            </a:fld>
            <a:endParaRPr lang="en-US"/>
          </a:p>
        </p:txBody>
      </p:sp>
    </p:spTree>
    <p:extLst>
      <p:ext uri="{BB962C8B-B14F-4D97-AF65-F5344CB8AC3E}">
        <p14:creationId xmlns:p14="http://schemas.microsoft.com/office/powerpoint/2010/main" val="2637292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B9D4F5-0C9E-4887-ABBD-F5A2FE00625C}" type="datetimeFigureOut">
              <a:rPr lang="en-US" smtClean="0"/>
              <a:t>5/25/2018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E6AC3-423D-4CE0-8873-793D0F557031}" type="slidenum">
              <a:rPr lang="en-US" smtClean="0"/>
              <a:t>‹#›</a:t>
            </a:fld>
            <a:endParaRPr lang="en-US"/>
          </a:p>
        </p:txBody>
      </p:sp>
    </p:spTree>
    <p:extLst>
      <p:ext uri="{BB962C8B-B14F-4D97-AF65-F5344CB8AC3E}">
        <p14:creationId xmlns:p14="http://schemas.microsoft.com/office/powerpoint/2010/main" val="3277520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8B9D4F5-0C9E-4887-ABBD-F5A2FE00625C}" type="datetimeFigureOut">
              <a:rPr lang="en-US" smtClean="0"/>
              <a:t>5/25/2018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E6AC3-423D-4CE0-8873-793D0F557031}" type="slidenum">
              <a:rPr lang="en-US" smtClean="0"/>
              <a:t>‹#›</a:t>
            </a:fld>
            <a:endParaRPr lang="en-US"/>
          </a:p>
        </p:txBody>
      </p:sp>
    </p:spTree>
    <p:extLst>
      <p:ext uri="{BB962C8B-B14F-4D97-AF65-F5344CB8AC3E}">
        <p14:creationId xmlns:p14="http://schemas.microsoft.com/office/powerpoint/2010/main" val="3123235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B9D4F5-0C9E-4887-ABBD-F5A2FE00625C}" type="datetimeFigureOut">
              <a:rPr lang="en-US" smtClean="0"/>
              <a:t>5/25/2018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3E6AC3-423D-4CE0-8873-793D0F557031}" type="slidenum">
              <a:rPr lang="en-US" smtClean="0"/>
              <a:t>‹#›</a:t>
            </a:fld>
            <a:endParaRPr lang="en-US"/>
          </a:p>
        </p:txBody>
      </p:sp>
    </p:spTree>
    <p:extLst>
      <p:ext uri="{BB962C8B-B14F-4D97-AF65-F5344CB8AC3E}">
        <p14:creationId xmlns:p14="http://schemas.microsoft.com/office/powerpoint/2010/main" val="409554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B9D4F5-0C9E-4887-ABBD-F5A2FE00625C}" type="datetimeFigureOut">
              <a:rPr lang="en-US" smtClean="0"/>
              <a:t>5/25/2018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3E6AC3-423D-4CE0-8873-793D0F557031}" type="slidenum">
              <a:rPr lang="en-US" smtClean="0"/>
              <a:t>‹#›</a:t>
            </a:fld>
            <a:endParaRPr lang="en-US"/>
          </a:p>
        </p:txBody>
      </p:sp>
    </p:spTree>
    <p:extLst>
      <p:ext uri="{BB962C8B-B14F-4D97-AF65-F5344CB8AC3E}">
        <p14:creationId xmlns:p14="http://schemas.microsoft.com/office/powerpoint/2010/main" val="1853144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B9D4F5-0C9E-4887-ABBD-F5A2FE00625C}" type="datetimeFigureOut">
              <a:rPr lang="en-US" smtClean="0"/>
              <a:t>5/25/2018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3E6AC3-423D-4CE0-8873-793D0F557031}" type="slidenum">
              <a:rPr lang="en-US" smtClean="0"/>
              <a:t>‹#›</a:t>
            </a:fld>
            <a:endParaRPr lang="en-US"/>
          </a:p>
        </p:txBody>
      </p:sp>
    </p:spTree>
    <p:extLst>
      <p:ext uri="{BB962C8B-B14F-4D97-AF65-F5344CB8AC3E}">
        <p14:creationId xmlns:p14="http://schemas.microsoft.com/office/powerpoint/2010/main" val="1188245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B9D4F5-0C9E-4887-ABBD-F5A2FE00625C}" type="datetimeFigureOut">
              <a:rPr lang="en-US" smtClean="0"/>
              <a:t>5/25/2018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E6AC3-423D-4CE0-8873-793D0F557031}" type="slidenum">
              <a:rPr lang="en-US" smtClean="0"/>
              <a:t>‹#›</a:t>
            </a:fld>
            <a:endParaRPr lang="en-US"/>
          </a:p>
        </p:txBody>
      </p:sp>
    </p:spTree>
    <p:extLst>
      <p:ext uri="{BB962C8B-B14F-4D97-AF65-F5344CB8AC3E}">
        <p14:creationId xmlns:p14="http://schemas.microsoft.com/office/powerpoint/2010/main" val="2976682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E6AC3-423D-4CE0-8873-793D0F557031}" type="slidenum">
              <a:rPr lang="en-US" smtClean="0"/>
              <a:t>‹#›</a:t>
            </a:fld>
            <a:endParaRPr lang="en-US"/>
          </a:p>
        </p:txBody>
      </p:sp>
      <p:sp>
        <p:nvSpPr>
          <p:cNvPr id="5" name="Date Placeholder 4"/>
          <p:cNvSpPr>
            <a:spLocks noGrp="1"/>
          </p:cNvSpPr>
          <p:nvPr>
            <p:ph type="dt" sz="half" idx="10"/>
          </p:nvPr>
        </p:nvSpPr>
        <p:spPr/>
        <p:txBody>
          <a:bodyPr/>
          <a:lstStyle/>
          <a:p>
            <a:fld id="{F8B9D4F5-0C9E-4887-ABBD-F5A2FE00625C}" type="datetimeFigureOut">
              <a:rPr lang="en-US" smtClean="0"/>
              <a:t>5/25/2018</a:t>
            </a:fld>
            <a:endParaRPr lang="en-US"/>
          </a:p>
        </p:txBody>
      </p:sp>
    </p:spTree>
    <p:extLst>
      <p:ext uri="{BB962C8B-B14F-4D97-AF65-F5344CB8AC3E}">
        <p14:creationId xmlns:p14="http://schemas.microsoft.com/office/powerpoint/2010/main" val="1324435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8B9D4F5-0C9E-4887-ABBD-F5A2FE00625C}" type="datetimeFigureOut">
              <a:rPr lang="en-US" smtClean="0"/>
              <a:t>5/25/2018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83E6AC3-423D-4CE0-8873-793D0F557031}" type="slidenum">
              <a:rPr lang="en-US" smtClean="0"/>
              <a:t>‹#›</a:t>
            </a:fld>
            <a:endParaRPr lang="en-US"/>
          </a:p>
        </p:txBody>
      </p:sp>
    </p:spTree>
    <p:extLst>
      <p:ext uri="{BB962C8B-B14F-4D97-AF65-F5344CB8AC3E}">
        <p14:creationId xmlns:p14="http://schemas.microsoft.com/office/powerpoint/2010/main" val="1033684850"/>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DBMS </a:t>
            </a:r>
            <a:endParaRPr lang="en-US" dirty="0"/>
          </a:p>
        </p:txBody>
      </p:sp>
    </p:spTree>
    <p:extLst>
      <p:ext uri="{BB962C8B-B14F-4D97-AF65-F5344CB8AC3E}">
        <p14:creationId xmlns:p14="http://schemas.microsoft.com/office/powerpoint/2010/main" val="36011474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7341" y="1079757"/>
            <a:ext cx="8434316" cy="4001095"/>
          </a:xfrm>
          <a:prstGeom prst="rect">
            <a:avLst/>
          </a:prstGeom>
        </p:spPr>
        <p:txBody>
          <a:bodyPr wrap="square">
            <a:spAutoFit/>
          </a:bodyPr>
          <a:lstStyle/>
          <a:p>
            <a:pPr marL="571500" indent="-571500">
              <a:buFont typeface="Arial" panose="020B0604020202020204" pitchFamily="34" charset="0"/>
              <a:buChar char="•"/>
            </a:pPr>
            <a:r>
              <a:rPr lang="en-US" sz="3600" dirty="0">
                <a:solidFill>
                  <a:schemeClr val="accent1">
                    <a:lumMod val="60000"/>
                    <a:lumOff val="40000"/>
                  </a:schemeClr>
                </a:solidFill>
              </a:rPr>
              <a:t>Data Models</a:t>
            </a:r>
          </a:p>
          <a:p>
            <a:pPr marL="285750" indent="-285750">
              <a:buFont typeface="Arial" panose="020B0604020202020204" pitchFamily="34" charset="0"/>
              <a:buChar char="•"/>
            </a:pPr>
            <a:endParaRPr lang="en-US" dirty="0"/>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 data model is a collection of concepts for describing data.</a:t>
            </a:r>
          </a:p>
          <a:p>
            <a:pPr marL="342900" indent="-34290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 schema is a description of a particular collection of data, using the a given data model.</a:t>
            </a:r>
          </a:p>
          <a:p>
            <a:pPr marL="342900" indent="-34290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relational model of data is the most widely used model today.</a:t>
            </a:r>
          </a:p>
          <a:p>
            <a:pPr marL="342900" indent="-34290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Main concept:  relation, basically a table with rows and columns.</a:t>
            </a:r>
          </a:p>
          <a:p>
            <a:pPr marL="342900" indent="-34290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Every relation has a schema, which describes the columns, or fields.</a:t>
            </a:r>
          </a:p>
        </p:txBody>
      </p:sp>
    </p:spTree>
    <p:extLst>
      <p:ext uri="{BB962C8B-B14F-4D97-AF65-F5344CB8AC3E}">
        <p14:creationId xmlns:p14="http://schemas.microsoft.com/office/powerpoint/2010/main" val="4717593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DBMS?</a:t>
            </a:r>
            <a:br>
              <a:rPr lang="en-US" dirty="0" smtClean="0"/>
            </a:br>
            <a:endParaRPr lang="en-US" dirty="0"/>
          </a:p>
        </p:txBody>
      </p:sp>
      <p:sp>
        <p:nvSpPr>
          <p:cNvPr id="3" name="Content Placeholder 2"/>
          <p:cNvSpPr>
            <a:spLocks noGrp="1"/>
          </p:cNvSpPr>
          <p:nvPr>
            <p:ph idx="1"/>
          </p:nvPr>
        </p:nvSpPr>
        <p:spPr>
          <a:xfrm>
            <a:off x="450376" y="1091821"/>
            <a:ext cx="10903424" cy="5085142"/>
          </a:xfrm>
        </p:spPr>
        <p:txBody>
          <a:bodyPr>
            <a:normAutofit lnSpcReduction="10000"/>
          </a:bodyPr>
          <a:lstStyle/>
          <a:p>
            <a:endParaRPr lang="en-US" dirty="0" smtClean="0"/>
          </a:p>
          <a:p>
            <a:r>
              <a:rPr lang="en-US" sz="2400" dirty="0" smtClean="0">
                <a:latin typeface="Times New Roman" panose="02020603050405020304" pitchFamily="18" charset="0"/>
                <a:cs typeface="Times New Roman" panose="02020603050405020304" pitchFamily="18" charset="0"/>
              </a:rPr>
              <a:t>A very large, integrated collection of data.</a:t>
            </a: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Models real-world enterprise.</a:t>
            </a: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Entities (e.g., students, courses)</a:t>
            </a:r>
          </a:p>
          <a:p>
            <a:pPr marL="0" indent="0">
              <a:buNone/>
            </a:pP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Relationships</a:t>
            </a: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A Database Management System (DBMS) is a software package designed to store and manage databases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6128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vs. DBMS</a:t>
            </a:r>
            <a:br>
              <a:rPr lang="en-US" dirty="0" smtClean="0"/>
            </a:br>
            <a:endParaRPr lang="en-US" dirty="0"/>
          </a:p>
        </p:txBody>
      </p:sp>
      <p:sp>
        <p:nvSpPr>
          <p:cNvPr id="3" name="Content Placeholder 2"/>
          <p:cNvSpPr>
            <a:spLocks noGrp="1"/>
          </p:cNvSpPr>
          <p:nvPr>
            <p:ph idx="1"/>
          </p:nvPr>
        </p:nvSpPr>
        <p:spPr>
          <a:xfrm>
            <a:off x="477672" y="1596787"/>
            <a:ext cx="10876128" cy="4580175"/>
          </a:xfrm>
        </p:spPr>
        <p:txBody>
          <a:bodyPr>
            <a:normAutofit/>
          </a:bodyPr>
          <a:lstStyle/>
          <a:p>
            <a:r>
              <a:rPr lang="en-US" sz="2000" dirty="0" smtClean="0">
                <a:latin typeface="Times New Roman" panose="02020603050405020304" pitchFamily="18" charset="0"/>
                <a:cs typeface="Times New Roman" panose="02020603050405020304" pitchFamily="18" charset="0"/>
              </a:rPr>
              <a:t>Application must stage large datasets between main memory and secondary storage (e.g., buffering, page-oriented access, 32-bit addressing, etc.)</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Special code for different queries</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Must protect data from inconsistency due to multiple concurrent users</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Crash recovery</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Security and access control</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5987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a DBMS?</a:t>
            </a:r>
            <a:br>
              <a:rPr lang="en-US" dirty="0" smtClean="0"/>
            </a:br>
            <a:endParaRPr lang="en-US" dirty="0"/>
          </a:p>
        </p:txBody>
      </p:sp>
      <p:sp>
        <p:nvSpPr>
          <p:cNvPr id="3" name="Content Placeholder 2"/>
          <p:cNvSpPr>
            <a:spLocks noGrp="1"/>
          </p:cNvSpPr>
          <p:nvPr>
            <p:ph idx="1"/>
          </p:nvPr>
        </p:nvSpPr>
        <p:spPr>
          <a:xfrm>
            <a:off x="450376" y="1173707"/>
            <a:ext cx="10903424" cy="5085142"/>
          </a:xfrm>
        </p:spPr>
        <p:txBody>
          <a:bodyPr>
            <a:normAutofit/>
          </a:bodyPr>
          <a:lstStyle/>
          <a:p>
            <a:endParaRPr lang="en-US" dirty="0" smtClean="0"/>
          </a:p>
          <a:p>
            <a:r>
              <a:rPr lang="en-US" sz="2000" dirty="0" smtClean="0">
                <a:latin typeface="Times New Roman" panose="02020603050405020304" pitchFamily="18" charset="0"/>
                <a:cs typeface="Times New Roman" panose="02020603050405020304" pitchFamily="18" charset="0"/>
              </a:rPr>
              <a:t>Data independence and efficient access.</a:t>
            </a:r>
          </a:p>
          <a:p>
            <a:r>
              <a:rPr lang="en-US" sz="2000" dirty="0" smtClean="0">
                <a:latin typeface="Times New Roman" panose="02020603050405020304" pitchFamily="18" charset="0"/>
                <a:cs typeface="Times New Roman" panose="02020603050405020304" pitchFamily="18" charset="0"/>
              </a:rPr>
              <a:t>Reduced application development time.</a:t>
            </a:r>
          </a:p>
          <a:p>
            <a:r>
              <a:rPr lang="en-US" sz="2000" dirty="0" smtClean="0">
                <a:latin typeface="Times New Roman" panose="02020603050405020304" pitchFamily="18" charset="0"/>
                <a:cs typeface="Times New Roman" panose="02020603050405020304" pitchFamily="18" charset="0"/>
              </a:rPr>
              <a:t>Data integrity and security.</a:t>
            </a:r>
          </a:p>
          <a:p>
            <a:r>
              <a:rPr lang="en-US" sz="2000" dirty="0" smtClean="0">
                <a:latin typeface="Times New Roman" panose="02020603050405020304" pitchFamily="18" charset="0"/>
                <a:cs typeface="Times New Roman" panose="02020603050405020304" pitchFamily="18" charset="0"/>
              </a:rPr>
              <a:t>Uniform data administration.</a:t>
            </a:r>
          </a:p>
          <a:p>
            <a:r>
              <a:rPr lang="en-US" sz="2000" dirty="0" smtClean="0">
                <a:latin typeface="Times New Roman" panose="02020603050405020304" pitchFamily="18" charset="0"/>
                <a:cs typeface="Times New Roman" panose="02020603050405020304" pitchFamily="18" charset="0"/>
              </a:rPr>
              <a:t>Concurrent access, recovery from crashes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7421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Database Applications </a:t>
            </a:r>
            <a:endParaRPr lang="en-US" dirty="0"/>
          </a:p>
        </p:txBody>
      </p:sp>
      <p:sp>
        <p:nvSpPr>
          <p:cNvPr id="3" name="Content Placeholder 2"/>
          <p:cNvSpPr>
            <a:spLocks noGrp="1"/>
          </p:cNvSpPr>
          <p:nvPr>
            <p:ph idx="1"/>
          </p:nvPr>
        </p:nvSpPr>
        <p:spPr>
          <a:xfrm>
            <a:off x="677333" y="1323833"/>
            <a:ext cx="9312827" cy="5308979"/>
          </a:xfrm>
        </p:spPr>
        <p:txBody>
          <a:bodyPr>
            <a:normAutofit fontScale="92500" lnSpcReduction="20000"/>
          </a:bodyPr>
          <a:lstStyle/>
          <a:p>
            <a:pPr marL="0" indent="0">
              <a:buNone/>
            </a:pPr>
            <a:r>
              <a:rPr lang="en-US" sz="1900" dirty="0">
                <a:latin typeface="Times New Roman" panose="02020603050405020304" pitchFamily="18" charset="0"/>
                <a:cs typeface="Times New Roman" panose="02020603050405020304" pitchFamily="18" charset="0"/>
              </a:rPr>
              <a:t>Applications where we use Database Management Systems are:</a:t>
            </a:r>
          </a:p>
          <a:p>
            <a:r>
              <a:rPr lang="en-US" sz="1900" b="1" dirty="0">
                <a:latin typeface="Times New Roman" panose="02020603050405020304" pitchFamily="18" charset="0"/>
                <a:cs typeface="Times New Roman" panose="02020603050405020304" pitchFamily="18" charset="0"/>
              </a:rPr>
              <a:t>Telecom</a:t>
            </a:r>
            <a:r>
              <a:rPr lang="en-US" sz="1900" dirty="0">
                <a:latin typeface="Times New Roman" panose="02020603050405020304" pitchFamily="18" charset="0"/>
                <a:cs typeface="Times New Roman" panose="02020603050405020304" pitchFamily="18" charset="0"/>
              </a:rPr>
              <a:t>: There is a database to keeps track of the information regarding calls made, network usage, customer details etc. Without the database systems it is hard to maintain that huge amount of data that keeps updating every millisecond.</a:t>
            </a:r>
          </a:p>
          <a:p>
            <a:r>
              <a:rPr lang="en-US" sz="1900" b="1" dirty="0">
                <a:latin typeface="Times New Roman" panose="02020603050405020304" pitchFamily="18" charset="0"/>
                <a:cs typeface="Times New Roman" panose="02020603050405020304" pitchFamily="18" charset="0"/>
              </a:rPr>
              <a:t>Industry</a:t>
            </a:r>
            <a:r>
              <a:rPr lang="en-US" sz="1900" dirty="0">
                <a:latin typeface="Times New Roman" panose="02020603050405020304" pitchFamily="18" charset="0"/>
                <a:cs typeface="Times New Roman" panose="02020603050405020304" pitchFamily="18" charset="0"/>
              </a:rPr>
              <a:t>: Where it is a manufacturing unit, warehouse or distribution </a:t>
            </a:r>
            <a:r>
              <a:rPr lang="en-US" sz="1900" dirty="0" err="1">
                <a:latin typeface="Times New Roman" panose="02020603050405020304" pitchFamily="18" charset="0"/>
                <a:cs typeface="Times New Roman" panose="02020603050405020304" pitchFamily="18" charset="0"/>
              </a:rPr>
              <a:t>centre</a:t>
            </a:r>
            <a:r>
              <a:rPr lang="en-US" sz="1900" dirty="0">
                <a:latin typeface="Times New Roman" panose="02020603050405020304" pitchFamily="18" charset="0"/>
                <a:cs typeface="Times New Roman" panose="02020603050405020304" pitchFamily="18" charset="0"/>
              </a:rPr>
              <a:t>, each one needs a database to keep the records of ins and outs. For example distribution </a:t>
            </a:r>
            <a:r>
              <a:rPr lang="en-US" sz="1900" dirty="0" err="1">
                <a:latin typeface="Times New Roman" panose="02020603050405020304" pitchFamily="18" charset="0"/>
                <a:cs typeface="Times New Roman" panose="02020603050405020304" pitchFamily="18" charset="0"/>
              </a:rPr>
              <a:t>centre</a:t>
            </a:r>
            <a:r>
              <a:rPr lang="en-US" sz="1900" dirty="0">
                <a:latin typeface="Times New Roman" panose="02020603050405020304" pitchFamily="18" charset="0"/>
                <a:cs typeface="Times New Roman" panose="02020603050405020304" pitchFamily="18" charset="0"/>
              </a:rPr>
              <a:t> should keep a track of the product units that supplied into the </a:t>
            </a:r>
            <a:r>
              <a:rPr lang="en-US" sz="1900" dirty="0" err="1">
                <a:latin typeface="Times New Roman" panose="02020603050405020304" pitchFamily="18" charset="0"/>
                <a:cs typeface="Times New Roman" panose="02020603050405020304" pitchFamily="18" charset="0"/>
              </a:rPr>
              <a:t>centre</a:t>
            </a:r>
            <a:r>
              <a:rPr lang="en-US" sz="1900" dirty="0">
                <a:latin typeface="Times New Roman" panose="02020603050405020304" pitchFamily="18" charset="0"/>
                <a:cs typeface="Times New Roman" panose="02020603050405020304" pitchFamily="18" charset="0"/>
              </a:rPr>
              <a:t> as well as the products that got delivered out from the distribution </a:t>
            </a:r>
            <a:r>
              <a:rPr lang="en-US" sz="1900" dirty="0" err="1">
                <a:latin typeface="Times New Roman" panose="02020603050405020304" pitchFamily="18" charset="0"/>
                <a:cs typeface="Times New Roman" panose="02020603050405020304" pitchFamily="18" charset="0"/>
              </a:rPr>
              <a:t>centre</a:t>
            </a:r>
            <a:r>
              <a:rPr lang="en-US" sz="1900" dirty="0">
                <a:latin typeface="Times New Roman" panose="02020603050405020304" pitchFamily="18" charset="0"/>
                <a:cs typeface="Times New Roman" panose="02020603050405020304" pitchFamily="18" charset="0"/>
              </a:rPr>
              <a:t> on each day; this is where DBMS comes into picture.</a:t>
            </a:r>
          </a:p>
          <a:p>
            <a:r>
              <a:rPr lang="en-US" sz="1900" b="1" dirty="0">
                <a:latin typeface="Times New Roman" panose="02020603050405020304" pitchFamily="18" charset="0"/>
                <a:cs typeface="Times New Roman" panose="02020603050405020304" pitchFamily="18" charset="0"/>
              </a:rPr>
              <a:t>Banking System</a:t>
            </a:r>
            <a:r>
              <a:rPr lang="en-US" sz="1900" dirty="0">
                <a:latin typeface="Times New Roman" panose="02020603050405020304" pitchFamily="18" charset="0"/>
                <a:cs typeface="Times New Roman" panose="02020603050405020304" pitchFamily="18" charset="0"/>
              </a:rPr>
              <a:t>: For storing customer info, tracking day to day credit and debit transactions, generating bank statements etc. All this work has been done with the help of Database management systems.</a:t>
            </a:r>
          </a:p>
          <a:p>
            <a:r>
              <a:rPr lang="en-US" sz="1900" b="1" dirty="0">
                <a:latin typeface="Times New Roman" panose="02020603050405020304" pitchFamily="18" charset="0"/>
                <a:cs typeface="Times New Roman" panose="02020603050405020304" pitchFamily="18" charset="0"/>
              </a:rPr>
              <a:t>Education sector</a:t>
            </a:r>
            <a:r>
              <a:rPr lang="en-US" sz="1900" dirty="0">
                <a:latin typeface="Times New Roman" panose="02020603050405020304" pitchFamily="18" charset="0"/>
                <a:cs typeface="Times New Roman" panose="02020603050405020304" pitchFamily="18" charset="0"/>
              </a:rPr>
              <a:t>: Database systems are frequently used in schools and colleges to store and retrieve the data regarding student details, staff details, course details, exam details, payroll data, attendance details, fees details etc. There is a hell lot amount of inter-related data that needs to be stored and retrieved in an efficient manner.</a:t>
            </a:r>
          </a:p>
          <a:p>
            <a:r>
              <a:rPr lang="en-US" sz="1900" b="1" dirty="0">
                <a:latin typeface="Times New Roman" panose="02020603050405020304" pitchFamily="18" charset="0"/>
                <a:cs typeface="Times New Roman" panose="02020603050405020304" pitchFamily="18" charset="0"/>
              </a:rPr>
              <a:t>Online shopping</a:t>
            </a:r>
            <a:r>
              <a:rPr lang="en-US" sz="1900" dirty="0">
                <a:latin typeface="Times New Roman" panose="02020603050405020304" pitchFamily="18" charset="0"/>
                <a:cs typeface="Times New Roman" panose="02020603050405020304" pitchFamily="18" charset="0"/>
              </a:rPr>
              <a:t>: You must be aware of the online shopping websites such as Amazon, </a:t>
            </a:r>
            <a:r>
              <a:rPr lang="en-US" sz="1900" dirty="0" err="1">
                <a:latin typeface="Times New Roman" panose="02020603050405020304" pitchFamily="18" charset="0"/>
                <a:cs typeface="Times New Roman" panose="02020603050405020304" pitchFamily="18" charset="0"/>
              </a:rPr>
              <a:t>Flipkart</a:t>
            </a:r>
            <a:r>
              <a:rPr lang="en-US" sz="1900" dirty="0">
                <a:latin typeface="Times New Roman" panose="02020603050405020304" pitchFamily="18" charset="0"/>
                <a:cs typeface="Times New Roman" panose="02020603050405020304" pitchFamily="18" charset="0"/>
              </a:rPr>
              <a:t> etc. These sites store the product information, your addresses and preferences, credit details and provide you the relevant list of products based on your query. All this involves a Database management system.</a:t>
            </a:r>
          </a:p>
          <a:p>
            <a:endParaRPr lang="en-US" dirty="0"/>
          </a:p>
        </p:txBody>
      </p:sp>
    </p:spTree>
    <p:extLst>
      <p:ext uri="{BB962C8B-B14F-4D97-AF65-F5344CB8AC3E}">
        <p14:creationId xmlns:p14="http://schemas.microsoft.com/office/powerpoint/2010/main" val="2420587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6029" y="622598"/>
            <a:ext cx="9853684" cy="5663820"/>
          </a:xfrm>
          <a:prstGeom prst="rect">
            <a:avLst/>
          </a:prstGeom>
          <a:noFill/>
        </p:spPr>
        <p:txBody>
          <a:bodyPr wrap="square" rtlCol="0">
            <a:spAutoFit/>
          </a:bodyPr>
          <a:lstStyle/>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7200" y="1765447"/>
            <a:ext cx="5544457" cy="4882666"/>
          </a:xfrm>
          <a:prstGeom prst="rect">
            <a:avLst/>
          </a:prstGeom>
        </p:spPr>
      </p:pic>
      <p:sp>
        <p:nvSpPr>
          <p:cNvPr id="6" name="TextBox 5"/>
          <p:cNvSpPr txBox="1"/>
          <p:nvPr/>
        </p:nvSpPr>
        <p:spPr>
          <a:xfrm>
            <a:off x="1059543" y="870857"/>
            <a:ext cx="8969828" cy="646331"/>
          </a:xfrm>
          <a:prstGeom prst="rect">
            <a:avLst/>
          </a:prstGeom>
          <a:noFill/>
        </p:spPr>
        <p:txBody>
          <a:bodyPr wrap="square" rtlCol="0">
            <a:spAutoFit/>
          </a:bodyPr>
          <a:lstStyle/>
          <a:p>
            <a:r>
              <a:rPr lang="en-US" sz="3600" dirty="0" smtClean="0">
                <a:solidFill>
                  <a:schemeClr val="accent1">
                    <a:lumMod val="60000"/>
                    <a:lumOff val="40000"/>
                  </a:schemeClr>
                </a:solidFill>
              </a:rPr>
              <a:t>THREE TIER ARCHITECTURE OF DBMS </a:t>
            </a:r>
            <a:endParaRPr lang="en-US" sz="3600" dirty="0">
              <a:solidFill>
                <a:schemeClr val="accent1">
                  <a:lumMod val="60000"/>
                  <a:lumOff val="40000"/>
                </a:schemeClr>
              </a:solidFill>
            </a:endParaRPr>
          </a:p>
        </p:txBody>
      </p:sp>
    </p:spTree>
    <p:extLst>
      <p:ext uri="{BB962C8B-B14F-4D97-AF65-F5344CB8AC3E}">
        <p14:creationId xmlns:p14="http://schemas.microsoft.com/office/powerpoint/2010/main" val="2744620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8490" y="900752"/>
            <a:ext cx="10222173" cy="5509200"/>
          </a:xfrm>
          <a:prstGeom prst="rect">
            <a:avLst/>
          </a:prstGeom>
          <a:noFill/>
        </p:spPr>
        <p:txBody>
          <a:bodyPr wrap="square" rtlCol="0">
            <a:spAutoFit/>
          </a:bodyPr>
          <a:lstStyle/>
          <a:p>
            <a:r>
              <a:rPr lang="en-US" sz="3200" dirty="0" smtClean="0">
                <a:solidFill>
                  <a:schemeClr val="accent1">
                    <a:lumMod val="60000"/>
                    <a:lumOff val="40000"/>
                  </a:schemeClr>
                </a:solidFill>
              </a:rPr>
              <a:t>LEVEL OF ABSTRACTION</a:t>
            </a:r>
            <a:br>
              <a:rPr lang="en-US" sz="3200" dirty="0" smtClean="0">
                <a:solidFill>
                  <a:schemeClr val="accent1">
                    <a:lumMod val="60000"/>
                    <a:lumOff val="40000"/>
                  </a:schemeClr>
                </a:solidFill>
              </a:rPr>
            </a:br>
            <a:endParaRPr lang="en-US" sz="3200" dirty="0" smtClean="0">
              <a:solidFill>
                <a:schemeClr val="accent1">
                  <a:lumMod val="60000"/>
                  <a:lumOff val="40000"/>
                </a:schemeClr>
              </a:solidFill>
            </a:endParaRPr>
          </a:p>
          <a:p>
            <a:r>
              <a:rPr lang="en-US" dirty="0" smtClean="0"/>
              <a:t>Database </a:t>
            </a:r>
            <a:r>
              <a:rPr lang="en-US" dirty="0"/>
              <a:t>systems are made-up of complex data structures. To ease the user interaction with database, the developers hide internal irrelevant details from users. This process of hiding irrelevant details from user is called data abstraction</a:t>
            </a:r>
            <a:r>
              <a:rPr lang="en-US" dirty="0" smtClean="0"/>
              <a:t>.</a:t>
            </a:r>
          </a:p>
          <a:p>
            <a:endParaRPr lang="en-US" dirty="0" smtClean="0"/>
          </a:p>
          <a:p>
            <a:r>
              <a:rPr lang="en-US" b="1" dirty="0"/>
              <a:t>We have three levels of abstraction</a:t>
            </a:r>
            <a:r>
              <a:rPr lang="en-US" dirty="0" smtClean="0"/>
              <a:t>:</a:t>
            </a:r>
          </a:p>
          <a:p>
            <a:r>
              <a:rPr lang="en-US" dirty="0"/>
              <a:t/>
            </a:r>
            <a:br>
              <a:rPr lang="en-US" dirty="0"/>
            </a:br>
            <a:r>
              <a:rPr lang="en-US" b="1" dirty="0"/>
              <a:t>Physical level</a:t>
            </a:r>
            <a:r>
              <a:rPr lang="en-US" dirty="0"/>
              <a:t>: This is the lowest level of data abstraction. It describes how data is actually stored in database. You can get the complex data structure details at this level</a:t>
            </a:r>
            <a:r>
              <a:rPr lang="en-US" dirty="0" smtClean="0"/>
              <a:t>.</a:t>
            </a:r>
          </a:p>
          <a:p>
            <a:endParaRPr lang="en-US" dirty="0"/>
          </a:p>
          <a:p>
            <a:r>
              <a:rPr lang="en-US" b="1" dirty="0"/>
              <a:t>Logical level</a:t>
            </a:r>
            <a:r>
              <a:rPr lang="en-US" dirty="0"/>
              <a:t>: This is the middle level of 3-level data abstraction architecture. It describes what data is stored in </a:t>
            </a:r>
            <a:r>
              <a:rPr lang="en-US" dirty="0" smtClean="0"/>
              <a:t>database.</a:t>
            </a:r>
          </a:p>
          <a:p>
            <a:endParaRPr lang="en-US" dirty="0" smtClean="0"/>
          </a:p>
          <a:p>
            <a:r>
              <a:rPr lang="en-US" b="1" dirty="0"/>
              <a:t>View level</a:t>
            </a:r>
            <a:r>
              <a:rPr lang="en-US" dirty="0"/>
              <a:t>: Highest level of data abstraction. This level describes the user interaction with database system.</a:t>
            </a:r>
          </a:p>
          <a:p>
            <a:endParaRPr lang="en-US" dirty="0" smtClean="0"/>
          </a:p>
          <a:p>
            <a:endParaRPr lang="en-US" dirty="0"/>
          </a:p>
        </p:txBody>
      </p:sp>
    </p:spTree>
    <p:extLst>
      <p:ext uri="{BB962C8B-B14F-4D97-AF65-F5344CB8AC3E}">
        <p14:creationId xmlns:p14="http://schemas.microsoft.com/office/powerpoint/2010/main" val="818508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06285" y="1233714"/>
            <a:ext cx="7953829" cy="5139869"/>
          </a:xfrm>
          <a:prstGeom prst="rect">
            <a:avLst/>
          </a:prstGeom>
          <a:noFill/>
        </p:spPr>
        <p:txBody>
          <a:bodyPr wrap="square" rtlCol="0">
            <a:spAutoFit/>
          </a:bodyPr>
          <a:lstStyle/>
          <a:p>
            <a:r>
              <a:rPr lang="en-US" sz="4000" dirty="0" smtClean="0">
                <a:solidFill>
                  <a:schemeClr val="accent1">
                    <a:lumMod val="75000"/>
                  </a:schemeClr>
                </a:solidFill>
              </a:rPr>
              <a:t>DATA INDEPENDENCE</a:t>
            </a:r>
          </a:p>
          <a:p>
            <a:endParaRPr lang="en-US" sz="4000" dirty="0" smtClean="0">
              <a:solidFill>
                <a:schemeClr val="accent1">
                  <a:lumMod val="75000"/>
                </a:schemeClr>
              </a:solidFill>
            </a:endParaRPr>
          </a:p>
          <a:p>
            <a:r>
              <a:rPr lang="en-US" sz="2400" dirty="0" smtClean="0">
                <a:latin typeface="Times New Roman" panose="02020603050405020304" pitchFamily="18" charset="0"/>
                <a:cs typeface="Times New Roman" panose="02020603050405020304" pitchFamily="18" charset="0"/>
              </a:rPr>
              <a:t>Defines as the capacity to change the schema at one level of a database system without having to change the schema at the next higher level.</a:t>
            </a: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Types of Data Independence</a:t>
            </a: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Logical Data Independence</a:t>
            </a: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Physical Data Independence</a:t>
            </a:r>
          </a:p>
          <a:p>
            <a:endParaRPr lang="en-US" sz="2400" dirty="0" smtClean="0">
              <a:solidFill>
                <a:schemeClr val="accent1">
                  <a:lumMod val="75000"/>
                </a:schemeClr>
              </a:solidFill>
              <a:latin typeface="Times New Roman" panose="02020603050405020304" pitchFamily="18" charset="0"/>
              <a:cs typeface="Times New Roman" panose="02020603050405020304" pitchFamily="18" charset="0"/>
            </a:endParaRPr>
          </a:p>
          <a:p>
            <a:endParaRPr lang="en-US" sz="1600" dirty="0" smtClean="0">
              <a:solidFill>
                <a:schemeClr val="accent1">
                  <a:lumMod val="75000"/>
                </a:schemeClr>
              </a:solidFill>
            </a:endParaRPr>
          </a:p>
          <a:p>
            <a:endParaRPr lang="en-US" sz="4000" dirty="0">
              <a:solidFill>
                <a:schemeClr val="accent1">
                  <a:lumMod val="75000"/>
                </a:schemeClr>
              </a:solidFill>
            </a:endParaRPr>
          </a:p>
        </p:txBody>
      </p:sp>
    </p:spTree>
    <p:extLst>
      <p:ext uri="{BB962C8B-B14F-4D97-AF65-F5344CB8AC3E}">
        <p14:creationId xmlns:p14="http://schemas.microsoft.com/office/powerpoint/2010/main" val="30503373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6252" y="526155"/>
            <a:ext cx="7628434" cy="6098970"/>
          </a:xfrm>
          <a:prstGeom prst="rect">
            <a:avLst/>
          </a:prstGeom>
        </p:spPr>
      </p:pic>
    </p:spTree>
    <p:extLst>
      <p:ext uri="{BB962C8B-B14F-4D97-AF65-F5344CB8AC3E}">
        <p14:creationId xmlns:p14="http://schemas.microsoft.com/office/powerpoint/2010/main" val="1036591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56</TotalTime>
  <Words>525</Words>
  <Application>Microsoft Office PowerPoint</Application>
  <PresentationFormat>Widescreen</PresentationFormat>
  <Paragraphs>66</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Times New Roman</vt:lpstr>
      <vt:lpstr>Trebuchet MS</vt:lpstr>
      <vt:lpstr>Wingdings 3</vt:lpstr>
      <vt:lpstr>Facet</vt:lpstr>
      <vt:lpstr>Introduction to DBMS </vt:lpstr>
      <vt:lpstr>What Is a DBMS? </vt:lpstr>
      <vt:lpstr>Files vs. DBMS </vt:lpstr>
      <vt:lpstr>Why Use a DBMS? </vt:lpstr>
      <vt:lpstr>Database Applications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DBMS </dc:title>
  <dc:creator>student1</dc:creator>
  <cp:lastModifiedBy>student1</cp:lastModifiedBy>
  <cp:revision>20</cp:revision>
  <dcterms:created xsi:type="dcterms:W3CDTF">2018-05-25T12:53:53Z</dcterms:created>
  <dcterms:modified xsi:type="dcterms:W3CDTF">2018-05-25T13:51:47Z</dcterms:modified>
</cp:coreProperties>
</file>